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10972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SPC Machine Learning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457200" y="1828800"/>
            <a:ext cx="5486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800" kern="0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2606040"/>
            <a:ext cx="5303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1590nm Amp Test  ·  Yield  ·  CONQ  ·  Failure Prediction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57200" y="3063240"/>
            <a:ext cx="2286000" cy="36576"/>
          </a:xfrm>
          <a:prstGeom prst="rect">
            <a:avLst/>
          </a:prstGeom>
          <a:solidFill>
            <a:srgbClr val="A259FF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3246120"/>
            <a:ext cx="4572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7200" y="3593592"/>
            <a:ext cx="5303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Scientist &amp; ML Engineer  |  ASN Submarine Cables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7200" y="3913632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deanfoulds.xyz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6126480" y="411480"/>
            <a:ext cx="2743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Stats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126480" y="868680"/>
            <a:ext cx="2834640" cy="822960"/>
          </a:xfrm>
          <a:prstGeom prst="rect">
            <a:avLst/>
          </a:prstGeom>
          <a:solidFill>
            <a:srgbClr val="111827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126480" y="914400"/>
            <a:ext cx="2834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99.7%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6126480" y="1325880"/>
            <a:ext cx="28346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Yield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126480" y="1874520"/>
            <a:ext cx="2834640" cy="822960"/>
          </a:xfrm>
          <a:prstGeom prst="rect">
            <a:avLst/>
          </a:prstGeom>
          <a:solidFill>
            <a:srgbClr val="111827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126480" y="1920240"/>
            <a:ext cx="2834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21,420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6126480" y="2331720"/>
            <a:ext cx="28346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Tests 2023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126480" y="2880360"/>
            <a:ext cx="2834640" cy="822960"/>
          </a:xfrm>
          <a:prstGeom prst="rect">
            <a:avLst/>
          </a:prstGeom>
          <a:solidFill>
            <a:srgbClr val="111827"/>
          </a:solidFill>
          <a:ln w="12700">
            <a:solidFill>
              <a:srgbClr val="F0883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126480" y="2926080"/>
            <a:ext cx="2834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1,601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6126480" y="3337560"/>
            <a:ext cx="28346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Out-of-Control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6126480" y="3886200"/>
            <a:ext cx="2834640" cy="822960"/>
          </a:xfrm>
          <a:prstGeom prst="rect">
            <a:avLst/>
          </a:prstGeom>
          <a:solidFill>
            <a:srgbClr val="111827"/>
          </a:solidFill>
          <a:ln w="12700">
            <a:solidFill>
              <a:srgbClr val="F85149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126480" y="3931920"/>
            <a:ext cx="2834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143K GBP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6126480" y="4343400"/>
            <a:ext cx="28346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CONQ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 Regression Analysis — Pass/Fail vs Results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Scatter plot of Results vs Test Status (0=FAIL, 1=PASS) with OLS trendline. Shows correlation between measurement values and pass/fail outcomes.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Pass/Fail Criteria — Label Encoding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F0883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Status encoded as binary labels: FAIL=0, PASS=1. Used as feature alongside Limit High Flt and Limit Low Flt for model training.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Lazy Regressor Results — Model Benchmarking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 benchmarking of 40+ sklearn models. Ranked by R-squared, RMSE and adjusted R-squared. XGBoost and SVR identified as top performers.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XGBoost Predictions vs Actual SPC Results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XGBoost (n_estimators=400, lr=0.08, max_depth=3) predictions (purple dots) overlaid on actual results (blue line). Control limits shown in red.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XGBoost Predictions — Zoomed View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Zoomed view of XGBoost predictions vs actual values. Model tracks the SPC curve closely within control limits, demonstrating strong predictive accuracy.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SVR (RBF Kernel) Predictions vs Actual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Vector Regression predictions overlaid on actual SPC results. SVR achieved lowest test MSE of 0.0048 — selected as production model.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SVR Predictions — Zoomed View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Zoomed SVR prediction view. Tight clustering of predictions around actual values confirms model accuracy within the UCL/LCL control window.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Prediction — Known Input Validation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Validation: Input [41.523, 41.723, 0] -&gt; SVR Predicted: 42.044. Green dot shows new test point plotted against historical SPC data. Within UCL.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Machine Learning Models — Evaluation &amp; Selection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777240"/>
            <a:ext cx="4114800" cy="1920240"/>
          </a:xfrm>
          <a:prstGeom prst="rect">
            <a:avLst/>
          </a:prstGeom>
          <a:solidFill>
            <a:srgbClr val="0D2137"/>
          </a:solidFill>
          <a:ln w="19050">
            <a:solidFill>
              <a:srgbClr val="8B949E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74320" y="777240"/>
            <a:ext cx="4114800" cy="384048"/>
          </a:xfrm>
          <a:prstGeom prst="rect">
            <a:avLst/>
          </a:prstGeom>
          <a:solidFill>
            <a:srgbClr val="8B949E"/>
          </a:solidFill>
          <a:ln w="12700">
            <a:solidFill>
              <a:srgbClr val="8B949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84048" y="777240"/>
            <a:ext cx="2834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Tree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73552" y="841248"/>
            <a:ext cx="1005840" cy="256032"/>
          </a:xfrm>
          <a:prstGeom prst="rect">
            <a:avLst/>
          </a:prstGeom>
          <a:solidFill>
            <a:srgbClr val="000000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73552" y="841248"/>
            <a:ext cx="1005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384048" y="1234440"/>
            <a:ext cx="3913632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baseline. Fast, interpretable. Established benchmark R-squared score for comparison.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438912" y="1892808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- 80/20 split, random_state=42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38912" y="2148840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Target: Results (continuous)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38912" y="2404872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Benchmark for all other models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709160" y="777240"/>
            <a:ext cx="4114800" cy="1920240"/>
          </a:xfrm>
          <a:prstGeom prst="rect">
            <a:avLst/>
          </a:prstGeom>
          <a:solidFill>
            <a:srgbClr val="0D2137"/>
          </a:solidFill>
          <a:ln w="19050">
            <a:solidFill>
              <a:srgbClr val="4B8EF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709160" y="777240"/>
            <a:ext cx="4114800" cy="384048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818888" y="777240"/>
            <a:ext cx="2834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Lazy Regressor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708392" y="841248"/>
            <a:ext cx="1005840" cy="256032"/>
          </a:xfrm>
          <a:prstGeom prst="rect">
            <a:avLst/>
          </a:prstGeom>
          <a:solidFill>
            <a:srgbClr val="000000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708392" y="841248"/>
            <a:ext cx="1005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Screening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4818888" y="1234440"/>
            <a:ext cx="3913632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Benchmarked 40+ sklearn models automatically. Identified XGBoost &amp; SVR as top performers without manual tuning.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4873752" y="1892808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- 40+ models ranked by R-sq &amp; RMSE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873752" y="2148840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No hyperparameter tuning required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873752" y="2404872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Fast automated candidate selection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274320" y="2862072"/>
            <a:ext cx="4114800" cy="1920240"/>
          </a:xfrm>
          <a:prstGeom prst="rect">
            <a:avLst/>
          </a:prstGeom>
          <a:solidFill>
            <a:srgbClr val="0D2137"/>
          </a:solidFill>
          <a:ln w="19050">
            <a:solidFill>
              <a:srgbClr val="3FB9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274320" y="2862072"/>
            <a:ext cx="4114800" cy="384048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84048" y="2862072"/>
            <a:ext cx="2834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XGBoost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3273552" y="2926080"/>
            <a:ext cx="1005840" cy="256032"/>
          </a:xfrm>
          <a:prstGeom prst="rect">
            <a:avLst/>
          </a:prstGeom>
          <a:solidFill>
            <a:srgbClr val="000000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3273552" y="2926080"/>
            <a:ext cx="1005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Model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384048" y="3319272"/>
            <a:ext cx="3913632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n_estimators=400, max_depth=3, lr=0.08. Gradient boosted trees trained on UCL/LCL boundary labels.</a:t>
            </a:r>
            <a:endParaRPr lang="en-US" sz="950" dirty="0"/>
          </a:p>
        </p:txBody>
      </p:sp>
      <p:sp>
        <p:nvSpPr>
          <p:cNvPr id="30" name="Text 28"/>
          <p:cNvSpPr/>
          <p:nvPr/>
        </p:nvSpPr>
        <p:spPr>
          <a:xfrm>
            <a:off x="438912" y="3977640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subsample=0.8, colsample_bytree=0.8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438912" y="4233672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eval_metric: RMSE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438912" y="4489704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Saved: amps.model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4709160" y="2862072"/>
            <a:ext cx="4114800" cy="1920240"/>
          </a:xfrm>
          <a:prstGeom prst="rect">
            <a:avLst/>
          </a:prstGeom>
          <a:solidFill>
            <a:srgbClr val="0D2137"/>
          </a:solidFill>
          <a:ln w="19050">
            <a:solidFill>
              <a:srgbClr val="A259F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4709160" y="2862072"/>
            <a:ext cx="4114800" cy="384048"/>
          </a:xfrm>
          <a:prstGeom prst="rect">
            <a:avLst/>
          </a:prstGeom>
          <a:solidFill>
            <a:srgbClr val="A259FF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818888" y="2862072"/>
            <a:ext cx="2834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SVR (RBF Kernel)</a:t>
            </a:r>
            <a:endParaRPr lang="en-US" sz="1200" dirty="0"/>
          </a:p>
        </p:txBody>
      </p:sp>
      <p:sp>
        <p:nvSpPr>
          <p:cNvPr id="36" name="Shape 34"/>
          <p:cNvSpPr/>
          <p:nvPr/>
        </p:nvSpPr>
        <p:spPr>
          <a:xfrm>
            <a:off x="7708392" y="2926080"/>
            <a:ext cx="1005840" cy="256032"/>
          </a:xfrm>
          <a:prstGeom prst="rect">
            <a:avLst/>
          </a:prstGeom>
          <a:solidFill>
            <a:srgbClr val="000000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708392" y="2926080"/>
            <a:ext cx="1005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</a:t>
            </a:r>
            <a:endParaRPr lang="en-US" sz="800" dirty="0"/>
          </a:p>
        </p:txBody>
      </p:sp>
      <p:sp>
        <p:nvSpPr>
          <p:cNvPr id="38" name="Text 36"/>
          <p:cNvSpPr/>
          <p:nvPr/>
        </p:nvSpPr>
        <p:spPr>
          <a:xfrm>
            <a:off x="4818888" y="3319272"/>
            <a:ext cx="3913632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test MSE=0.0048. Non-linear RBF kernel. Final deployed model for real-time prediction.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4873752" y="3977640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kernel='rbf' (non-linear)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4873752" y="4233672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Input [41.523,41.723,0] -&gt; 42.044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4873752" y="4489704"/>
            <a:ext cx="3840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Saved: svr_model.pkl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274320" y="4773168"/>
            <a:ext cx="8595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Features: Limit High Flt, Limit Low Flt, Test Status  |  Target: Results  |  SVR selected as production model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Conclusions &amp; Recommendations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8229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3FB9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74320" y="822960"/>
            <a:ext cx="54864" cy="1207008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38912" y="8961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99.7% Yield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38912" y="1243584"/>
            <a:ext cx="3749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Highly efficient splice process across 94,432 total splices. C1 failures at 26.7% require targeted root cause analysis.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74320" y="21945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F85149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74320" y="2194560"/>
            <a:ext cx="54864" cy="1207008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22677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CONQ = 143K GBP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38912" y="2615184"/>
            <a:ext cx="3749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of non-quality driven by blind splicing. Real-time data feedback would eliminate the majority of rework costs.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274320" y="35661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F0883E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74320" y="3566160"/>
            <a:ext cx="54864" cy="1207008"/>
          </a:xfrm>
          <a:prstGeom prst="rect">
            <a:avLst/>
          </a:prstGeom>
          <a:solidFill>
            <a:srgbClr val="F0883E"/>
          </a:solidFill>
          <a:ln w="12700">
            <a:solidFill>
              <a:srgbClr val="F0883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38912" y="36393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7.5% Out-of-Control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38912" y="3986784"/>
            <a:ext cx="3749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1,601 from 21,420 2023 tests outside UCL/LCL. Amp-stage test captures 13% early, enabling proactive intervention.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709160" y="8229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A259F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709160" y="822960"/>
            <a:ext cx="54864" cy="1207008"/>
          </a:xfrm>
          <a:prstGeom prst="rect">
            <a:avLst/>
          </a:prstGeom>
          <a:solidFill>
            <a:srgbClr val="A259FF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873752" y="8961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A259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SVR Best Model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873752" y="1243584"/>
            <a:ext cx="3749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SVR with RBF kernel achieved lowest test MSE of 0.0048. Successfully predicts amp measurements from control inputs.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709160" y="21945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4B8EF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4709160" y="2194560"/>
            <a:ext cx="54864" cy="1207008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873752" y="22677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Feedback Gap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873752" y="2615184"/>
            <a:ext cx="3749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Lack of real-time data from splicing machines directly proportional to CONQ increase — highest priority recommendation.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4709160" y="35661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FF6EEB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4709160" y="3566160"/>
            <a:ext cx="54864" cy="1207008"/>
          </a:xfrm>
          <a:prstGeom prst="rect">
            <a:avLst/>
          </a:prstGeom>
          <a:solidFill>
            <a:srgbClr val="FF6EEB"/>
          </a:solidFill>
          <a:ln w="12700">
            <a:solidFill>
              <a:srgbClr val="FF6EE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873752" y="36393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6E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Steps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873752" y="3986784"/>
            <a:ext cx="3749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 SVR with live SPC monitoring. Investigate C1 root cause. Automate alerts when predictions approach UCL/LCL.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Overview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749808"/>
            <a:ext cx="8412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machine learning accurately predict failures from SPC analysis of 1590nm electrical amp testing?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274320" y="1325880"/>
            <a:ext cx="2743200" cy="3429000"/>
          </a:xfrm>
          <a:prstGeom prst="rect">
            <a:avLst/>
          </a:prstGeom>
          <a:solidFill>
            <a:srgbClr val="0D2137"/>
          </a:solidFill>
          <a:ln w="19050">
            <a:solidFill>
              <a:srgbClr val="F85149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274320" y="1325880"/>
            <a:ext cx="2743200" cy="411480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74320" y="1325880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11480" y="18105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real-time data feedback from splicing machines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411480" y="24963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Blind splicing drives high CONQ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411480" y="31821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1,601 / 21,420 tests out-of-control (7.5%)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411480" y="38679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Reactive quality model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200400" y="1325880"/>
            <a:ext cx="2743200" cy="3429000"/>
          </a:xfrm>
          <a:prstGeom prst="rect">
            <a:avLst/>
          </a:prstGeom>
          <a:solidFill>
            <a:srgbClr val="0D2137"/>
          </a:solidFill>
          <a:ln w="19050">
            <a:solidFill>
              <a:srgbClr val="4B8EF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200400" y="1325880"/>
            <a:ext cx="2743200" cy="411480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200400" y="1325880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Approach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337560" y="18105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SPC charting on full 2023 dataset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3337560" y="24963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Z-score outlier removal at 2.7 sigma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337560" y="31821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Lazy Regressor benchmark: 40+ models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3337560" y="38679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XGBoost &amp; SVR selected as final models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6126480" y="1325880"/>
            <a:ext cx="2743200" cy="3429000"/>
          </a:xfrm>
          <a:prstGeom prst="rect">
            <a:avLst/>
          </a:prstGeom>
          <a:solidFill>
            <a:srgbClr val="0D2137"/>
          </a:solidFill>
          <a:ln w="19050">
            <a:solidFill>
              <a:srgbClr val="3FB9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126480" y="1325880"/>
            <a:ext cx="2743200" cy="411480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126480" y="1325880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6263640" y="18105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99.7% splice yield confirmed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6263640" y="24963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Amp-stage test captures 13% failures early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6263640" y="31821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SVR predicts amp values with low MSE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6263640" y="3867912"/>
            <a:ext cx="24688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pPr indent="0" marL="0">
              <a:buNone/>
            </a:pPr>
            <a:r>
              <a:rPr lang="en-US" sz="105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CONQ reduction roadmap established</a:t>
            </a:r>
            <a:endParaRPr lang="en-US" sz="10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A259FF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070848" y="0"/>
            <a:ext cx="73152" cy="5143500"/>
          </a:xfrm>
          <a:prstGeom prst="rect">
            <a:avLst/>
          </a:prstGeom>
          <a:solidFill>
            <a:srgbClr val="A259FF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400" y="1280160"/>
            <a:ext cx="7315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4200" dirty="0"/>
          </a:p>
        </p:txBody>
      </p:sp>
      <p:sp>
        <p:nvSpPr>
          <p:cNvPr id="5" name="Shape 3"/>
          <p:cNvSpPr/>
          <p:nvPr/>
        </p:nvSpPr>
        <p:spPr>
          <a:xfrm>
            <a:off x="3200400" y="2286000"/>
            <a:ext cx="27432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14400" y="2423160"/>
            <a:ext cx="7315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14400" y="283464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Scientist &amp; ML Engineer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914400" y="3246120"/>
            <a:ext cx="7315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deanfoulds.xyz  |  github.com/Dean-Foulds  |  LinkedIn: dean-foulds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1097280" y="3794760"/>
            <a:ext cx="1554480" cy="914400"/>
          </a:xfrm>
          <a:prstGeom prst="rect">
            <a:avLst/>
          </a:prstGeom>
          <a:solidFill>
            <a:srgbClr val="0D2137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384048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94,432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097280" y="4279392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Splices Analysed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2926080" y="3794760"/>
            <a:ext cx="1554480" cy="914400"/>
          </a:xfrm>
          <a:prstGeom prst="rect">
            <a:avLst/>
          </a:prstGeom>
          <a:solidFill>
            <a:srgbClr val="0D2137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926080" y="384048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99.7%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926080" y="4279392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Yield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754880" y="3794760"/>
            <a:ext cx="1554480" cy="914400"/>
          </a:xfrm>
          <a:prstGeom prst="rect">
            <a:avLst/>
          </a:prstGeom>
          <a:solidFill>
            <a:srgbClr val="0D2137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754880" y="384048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A259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Models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4754880" y="4279392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Evaluated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6583680" y="3794760"/>
            <a:ext cx="1554480" cy="914400"/>
          </a:xfrm>
          <a:prstGeom prst="rect">
            <a:avLst/>
          </a:prstGeom>
          <a:solidFill>
            <a:srgbClr val="0D2137"/>
          </a:solidFill>
          <a:ln w="12700">
            <a:solidFill>
              <a:srgbClr val="F85149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583680" y="384048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143K GBP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6583680" y="4279392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CONQ Identified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Causes of Amp Splice Failures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8229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F85149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74320" y="822960"/>
            <a:ext cx="54864" cy="1207008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38912" y="8961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Pulled Fibre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38912" y="1243584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Mechanical stress during assembly causing fibre extraction from the splice point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74320" y="21945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F0883E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74320" y="2194560"/>
            <a:ext cx="54864" cy="1207008"/>
          </a:xfrm>
          <a:prstGeom prst="rect">
            <a:avLst/>
          </a:prstGeom>
          <a:solidFill>
            <a:srgbClr val="F0883E"/>
          </a:solidFill>
          <a:ln w="12700">
            <a:solidFill>
              <a:srgbClr val="F0883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22677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Tight Fibre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38912" y="2615184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Insufficient slack leading to tension-induced breaks under thermal or mechanical load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274320" y="35661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A259F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74320" y="3566160"/>
            <a:ext cx="54864" cy="1207008"/>
          </a:xfrm>
          <a:prstGeom prst="rect">
            <a:avLst/>
          </a:prstGeom>
          <a:solidFill>
            <a:srgbClr val="A259FF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38912" y="36393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A259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Routing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38912" y="3986784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Incorrect cable path creating excessive bend radius and stress concentration points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709160" y="8229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4B8EF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709160" y="822960"/>
            <a:ext cx="54864" cy="1207008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873752" y="8961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Foam Pressure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873752" y="1243584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 compression from protective foam causing gradual signal degradation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709160" y="21945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FF6EEB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4709160" y="2194560"/>
            <a:ext cx="54864" cy="1207008"/>
          </a:xfrm>
          <a:prstGeom prst="rect">
            <a:avLst/>
          </a:prstGeom>
          <a:solidFill>
            <a:srgbClr val="FF6EEB"/>
          </a:solidFill>
          <a:ln w="12700">
            <a:solidFill>
              <a:srgbClr val="FF6EE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873752" y="22677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6E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 Many Fibres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873752" y="2615184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Overcrowding at the splice point causing physical interference between fibres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4709160" y="3566160"/>
            <a:ext cx="4114800" cy="1207008"/>
          </a:xfrm>
          <a:prstGeom prst="rect">
            <a:avLst/>
          </a:prstGeom>
          <a:solidFill>
            <a:srgbClr val="0D2137"/>
          </a:solidFill>
          <a:ln w="12700">
            <a:solidFill>
              <a:srgbClr val="3FB9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4709160" y="3566160"/>
            <a:ext cx="54864" cy="1207008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873752" y="363931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Manufacturing Deviations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873752" y="3986784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deviations during production — root cause of C1 failures (26.7% of all failures)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Yield Calculation &amp; Cost of Non-Quality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777240"/>
            <a:ext cx="4297680" cy="3931920"/>
          </a:xfrm>
          <a:prstGeom prst="rect">
            <a:avLst/>
          </a:prstGeom>
          <a:solidFill>
            <a:srgbClr val="0D2137"/>
          </a:solidFill>
          <a:ln w="19050">
            <a:solidFill>
              <a:srgbClr val="3FB9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74320" y="777240"/>
            <a:ext cx="4297680" cy="384048"/>
          </a:xfrm>
          <a:prstGeom prst="rect">
            <a:avLst/>
          </a:prstGeom>
          <a:solidFill>
            <a:srgbClr val="3FB950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74320" y="777240"/>
            <a:ext cx="4297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Yield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274320" y="1234440"/>
            <a:ext cx="429768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99.7%</a:t>
            </a:r>
            <a:endParaRPr lang="en-US" sz="4200" dirty="0"/>
          </a:p>
        </p:txBody>
      </p:sp>
      <p:sp>
        <p:nvSpPr>
          <p:cNvPr id="10" name="Text 8"/>
          <p:cNvSpPr/>
          <p:nvPr/>
        </p:nvSpPr>
        <p:spPr>
          <a:xfrm>
            <a:off x="411480" y="2011680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(94,432 - 318) / 94,432 x 100 = 99.7%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411480" y="2377440"/>
            <a:ext cx="4023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(Splices - Failures) / Splices x 100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411480" y="2834640"/>
            <a:ext cx="1261872" cy="804672"/>
          </a:xfrm>
          <a:prstGeom prst="rect">
            <a:avLst/>
          </a:prstGeom>
          <a:solidFill>
            <a:srgbClr val="111827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11480" y="2880360"/>
            <a:ext cx="12618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4B8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2,951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411480" y="3264408"/>
            <a:ext cx="12618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Amps Produced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1783080" y="2834640"/>
            <a:ext cx="1261872" cy="804672"/>
          </a:xfrm>
          <a:prstGeom prst="rect">
            <a:avLst/>
          </a:prstGeom>
          <a:solidFill>
            <a:srgbClr val="111827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783080" y="2880360"/>
            <a:ext cx="12618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A259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783080" y="3264408"/>
            <a:ext cx="12618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Splices/Unit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3154680" y="2834640"/>
            <a:ext cx="1261872" cy="804672"/>
          </a:xfrm>
          <a:prstGeom prst="rect">
            <a:avLst/>
          </a:prstGeom>
          <a:solidFill>
            <a:srgbClr val="111827"/>
          </a:solidFill>
          <a:ln w="12700">
            <a:solidFill>
              <a:srgbClr val="F85149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154680" y="2880360"/>
            <a:ext cx="12618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318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3154680" y="3264408"/>
            <a:ext cx="12618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Failures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11480" y="3749040"/>
            <a:ext cx="4023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C1 failures = 85 / 318 = 26.7% of all splice failures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846320" y="777240"/>
            <a:ext cx="4023360" cy="3931920"/>
          </a:xfrm>
          <a:prstGeom prst="rect">
            <a:avLst/>
          </a:prstGeom>
          <a:solidFill>
            <a:srgbClr val="1A0A0A"/>
          </a:solidFill>
          <a:ln w="19050">
            <a:solidFill>
              <a:srgbClr val="F85149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4846320" y="777240"/>
            <a:ext cx="4023360" cy="384048"/>
          </a:xfrm>
          <a:prstGeom prst="rect">
            <a:avLst/>
          </a:prstGeom>
          <a:solidFill>
            <a:srgbClr val="F85149"/>
          </a:solidFill>
          <a:ln w="12700">
            <a:solidFill>
              <a:srgbClr val="F85149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846320" y="777240"/>
            <a:ext cx="4023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of Non-Quality (CONQ)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846320" y="1207008"/>
            <a:ext cx="402336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143,135</a:t>
            </a:r>
            <a:endParaRPr lang="en-US" sz="3800" dirty="0"/>
          </a:p>
        </p:txBody>
      </p:sp>
      <p:sp>
        <p:nvSpPr>
          <p:cNvPr id="26" name="Text 24"/>
          <p:cNvSpPr/>
          <p:nvPr/>
        </p:nvSpPr>
        <p:spPr>
          <a:xfrm>
            <a:off x="4846320" y="1920240"/>
            <a:ext cx="4023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GBP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937760" y="2240280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x (T x P x C_labour + C_material + C_overhead)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4919472" y="2633472"/>
            <a:ext cx="1874520" cy="384048"/>
          </a:xfrm>
          <a:prstGeom prst="rect">
            <a:avLst/>
          </a:prstGeom>
          <a:solidFill>
            <a:srgbClr val="111827"/>
          </a:solidFill>
          <a:ln w="6350">
            <a:solidFill>
              <a:srgbClr val="8B949E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937760" y="2651760"/>
            <a:ext cx="960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N=318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5897880" y="2651760"/>
            <a:ext cx="868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Rework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6885432" y="2633472"/>
            <a:ext cx="1874520" cy="384048"/>
          </a:xfrm>
          <a:prstGeom prst="rect">
            <a:avLst/>
          </a:prstGeom>
          <a:solidFill>
            <a:srgbClr val="111827"/>
          </a:solidFill>
          <a:ln w="6350">
            <a:solidFill>
              <a:srgbClr val="8B949E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903720" y="2651760"/>
            <a:ext cx="960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T=3h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7863840" y="2651760"/>
            <a:ext cx="868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rework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4919472" y="3072384"/>
            <a:ext cx="1874520" cy="384048"/>
          </a:xfrm>
          <a:prstGeom prst="rect">
            <a:avLst/>
          </a:prstGeom>
          <a:solidFill>
            <a:srgbClr val="111827"/>
          </a:solidFill>
          <a:ln w="6350">
            <a:solidFill>
              <a:srgbClr val="8B949E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937760" y="3090672"/>
            <a:ext cx="960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P=3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5897880" y="3090672"/>
            <a:ext cx="868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Persons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6885432" y="3072384"/>
            <a:ext cx="1874520" cy="384048"/>
          </a:xfrm>
          <a:prstGeom prst="rect">
            <a:avLst/>
          </a:prstGeom>
          <a:solidFill>
            <a:srgbClr val="111827"/>
          </a:solidFill>
          <a:ln w="6350">
            <a:solidFill>
              <a:srgbClr val="8B949E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903720" y="3090672"/>
            <a:ext cx="960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 GBP/h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7863840" y="3090672"/>
            <a:ext cx="868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Labour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4919472" y="3511296"/>
            <a:ext cx="1874520" cy="384048"/>
          </a:xfrm>
          <a:prstGeom prst="rect">
            <a:avLst/>
          </a:prstGeom>
          <a:solidFill>
            <a:srgbClr val="111827"/>
          </a:solidFill>
          <a:ln w="6350">
            <a:solidFill>
              <a:srgbClr val="8B949E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937760" y="3529584"/>
            <a:ext cx="960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GBP</a:t>
            </a:r>
            <a:endParaRPr lang="en-US" sz="1000" dirty="0"/>
          </a:p>
        </p:txBody>
      </p:sp>
      <p:sp>
        <p:nvSpPr>
          <p:cNvPr id="42" name="Text 40"/>
          <p:cNvSpPr/>
          <p:nvPr/>
        </p:nvSpPr>
        <p:spPr>
          <a:xfrm>
            <a:off x="5897880" y="3529584"/>
            <a:ext cx="868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</a:t>
            </a:r>
            <a:endParaRPr lang="en-US" sz="900" dirty="0"/>
          </a:p>
        </p:txBody>
      </p:sp>
      <p:sp>
        <p:nvSpPr>
          <p:cNvPr id="43" name="Shape 41"/>
          <p:cNvSpPr/>
          <p:nvPr/>
        </p:nvSpPr>
        <p:spPr>
          <a:xfrm>
            <a:off x="6885432" y="3511296"/>
            <a:ext cx="1874520" cy="384048"/>
          </a:xfrm>
          <a:prstGeom prst="rect">
            <a:avLst/>
          </a:prstGeom>
          <a:solidFill>
            <a:srgbClr val="111827"/>
          </a:solidFill>
          <a:ln w="6350">
            <a:solidFill>
              <a:srgbClr val="8B949E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903720" y="3529584"/>
            <a:ext cx="960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GBP</a:t>
            </a:r>
            <a:endParaRPr lang="en-US" sz="1000" dirty="0"/>
          </a:p>
        </p:txBody>
      </p:sp>
      <p:sp>
        <p:nvSpPr>
          <p:cNvPr id="45" name="Text 43"/>
          <p:cNvSpPr/>
          <p:nvPr/>
        </p:nvSpPr>
        <p:spPr>
          <a:xfrm>
            <a:off x="7863840" y="3529584"/>
            <a:ext cx="868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Overhead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4937760" y="3977640"/>
            <a:ext cx="38404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i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318 x (3 x 3 x 50 + 20 + 15) = 318 x 450 = 143,100 GBP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SPC Results — All Amp Tests (1590nm)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SPC chart for all 2023 1590nm amp tests. Out-of-control points highlighted. UCL=43, LCL=39. Total: 21,420 tests, 1,601 out-of-control (7.5%).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Visualising Out-of-Control Points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F0883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Scatter overlay showing out-of-control points against the SPC line chart. Serial numbers of failed units identified for traceability.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 Analysis — Results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A259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Histogram with normal distribution curve fitted. Z-score lines at 2 and 3 sigma shown in green. Data exhibits near-normal distribution post-cleaning.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Outliers Removed — Box Plot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Box plot after Z-score outlier removal at threshold 2.7 sigma. Distribution tightened significantly, reducing noise for ML model training.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4B8EFF"/>
          </a:solidFill>
          <a:ln w="12700">
            <a:solidFill>
              <a:srgbClr val="4B8E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SPC Analysis — Majority Outliers Removed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4846320"/>
            <a:ext cx="9144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Dean Foulds  |  SPC Machine Learning Analysis  |  ASN Submarine Cables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749808"/>
            <a:ext cx="8595360" cy="3657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74320" y="4480560"/>
            <a:ext cx="8595360" cy="502920"/>
          </a:xfrm>
          <a:prstGeom prst="rect">
            <a:avLst/>
          </a:prstGeom>
          <a:solidFill>
            <a:srgbClr val="0D2137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4498848"/>
            <a:ext cx="8321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SPC chart after outlier removal. Remaining out-of-control points represent true systematic failures. Much cleaner signal for predictive modelling.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 Machine Learning Analysis</dc:title>
  <dc:subject>PptxGenJS Presentation</dc:subject>
  <dc:creator>Dean Foulds</dc:creator>
  <cp:lastModifiedBy>Dean Foulds</cp:lastModifiedBy>
  <cp:revision>1</cp:revision>
  <dcterms:created xsi:type="dcterms:W3CDTF">2026-03-21T09:34:04Z</dcterms:created>
  <dcterms:modified xsi:type="dcterms:W3CDTF">2026-03-21T09:34:04Z</dcterms:modified>
</cp:coreProperties>
</file>